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2"/>
  </p:notesMasterIdLst>
  <p:sldIdLst>
    <p:sldId id="256" r:id="rId2"/>
    <p:sldId id="363" r:id="rId3"/>
    <p:sldId id="404" r:id="rId4"/>
    <p:sldId id="439" r:id="rId5"/>
    <p:sldId id="440" r:id="rId6"/>
    <p:sldId id="442" r:id="rId7"/>
    <p:sldId id="443" r:id="rId8"/>
    <p:sldId id="444" r:id="rId9"/>
    <p:sldId id="445" r:id="rId10"/>
    <p:sldId id="441" r:id="rId11"/>
    <p:sldId id="427" r:id="rId12"/>
    <p:sldId id="405" r:id="rId13"/>
    <p:sldId id="429" r:id="rId14"/>
    <p:sldId id="430" r:id="rId15"/>
    <p:sldId id="432" r:id="rId16"/>
    <p:sldId id="434" r:id="rId17"/>
    <p:sldId id="422" r:id="rId18"/>
    <p:sldId id="425" r:id="rId19"/>
    <p:sldId id="426" r:id="rId20"/>
    <p:sldId id="436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28A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169" autoAdjust="0"/>
    <p:restoredTop sz="94660"/>
  </p:normalViewPr>
  <p:slideViewPr>
    <p:cSldViewPr snapToGrid="0">
      <p:cViewPr varScale="1">
        <p:scale>
          <a:sx n="90" d="100"/>
          <a:sy n="90" d="100"/>
        </p:scale>
        <p:origin x="339" y="4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009670-6B41-4475-BB5D-F0AA5B90B4EB}" type="datetimeFigureOut">
              <a:rPr lang="en-AE" smtClean="0"/>
              <a:t>03/12/2024</a:t>
            </a:fld>
            <a:endParaRPr lang="en-A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911A95-DF5F-4883-A41F-7E7C001B7AF9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29539207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D02644-B24F-4AD7-B373-510EEBDF56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699B97B-0A0B-D825-5E69-6BADE16755D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2B1847C-3D31-07A9-8A65-0CA5EA8FD7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65DFFA-D0C9-F304-1FE9-49DC3C093C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911A95-DF5F-4883-A41F-7E7C001B7AF9}" type="slidenum">
              <a:rPr lang="en-AE" smtClean="0"/>
              <a:t>13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16991963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DEF570-3706-4349-0095-3879C9106A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968A8E-CFCF-C0F1-3941-22067095AF9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ED3F592-D0E6-13A7-A820-CE29F0CF81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C3F9EF-8418-B72E-152B-57D4594EB68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911A95-DF5F-4883-A41F-7E7C001B7AF9}" type="slidenum">
              <a:rPr lang="en-AE" smtClean="0"/>
              <a:t>14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15337529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B788FB-8258-E5F2-E9AA-9D1C766228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E63BC80-9902-E7A2-C1B8-977BFA4D30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8A6292-81F1-7E9D-CAD1-39818E1BC0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82E25A-A2CC-912E-7F38-1DA0667E6C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911A95-DF5F-4883-A41F-7E7C001B7AF9}" type="slidenum">
              <a:rPr lang="en-AE" smtClean="0"/>
              <a:t>15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22180804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356B8C-8F9E-1AC0-D4B5-1402D4C7CA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4C7DAD2-4C4B-96C0-6937-7D0997747E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2229322-0305-9F4E-420C-C73F061513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E82870-4AEC-AD8C-72A8-8BA6493F70A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911A95-DF5F-4883-A41F-7E7C001B7AF9}" type="slidenum">
              <a:rPr lang="en-AE" smtClean="0"/>
              <a:t>16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18801180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033821-597E-4B4F-8572-5DA1CB1835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8640" y="950976"/>
            <a:ext cx="6509385" cy="3556730"/>
          </a:xfrm>
        </p:spPr>
        <p:txBody>
          <a:bodyPr anchor="t">
            <a:normAutofit/>
          </a:bodyPr>
          <a:lstStyle>
            <a:lvl1pPr algn="l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C38D70-8FF5-47D7-A0DD-087A227BC9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572000"/>
            <a:ext cx="6481953" cy="1485900"/>
          </a:xfrm>
        </p:spPr>
        <p:txBody>
          <a:bodyPr anchor="b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B5B485-516D-48B7-AF1D-69AEEA351A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52D5E6-8048-4689-A4A7-D1EAD651E689}" type="datetime1">
              <a:rPr lang="en-US" smtClean="0"/>
              <a:t>12/3/2024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614DDB-2831-4FF8-9DA7-0449659D7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F178F6-65BA-4964-80E2-DB6EA3355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6762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307F1B-6F93-4E6E-8C8C-D01A9DEB6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7D2968-FE85-492F-A77B-1771F4EAA8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48641" y="2028826"/>
            <a:ext cx="11094348" cy="4029074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592DA2-B1FB-45C6-B10C-141AC2BFB3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07714-9AFD-4DFF-B4A5-FA01C9DA4786}" type="datetime1">
              <a:rPr lang="en-US" smtClean="0"/>
              <a:t>12/3/2024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CA6D78-CE47-4CA7-B3B6-AFAE5175F6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EDC5C0-8780-4819-A8FC-32A0141D2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0985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7B8F9A8-05F2-4F79-B689-1FA2F31965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472612" y="952499"/>
            <a:ext cx="2207417" cy="5105401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D615BC-61CD-4D59-8E85-B59072E2B2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57924" y="952499"/>
            <a:ext cx="8914688" cy="5105401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F81C46-8CC0-4B79-AF2E-84C86C6A8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A94187-B794-4BA0-BF77-BC27913EA8C1}" type="datetime1">
              <a:rPr lang="en-US" smtClean="0"/>
              <a:t>12/3/2024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A76817-4D29-4888-B68C-A35F5A069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A0B21A-30A9-4173-9E3F-D985B86A35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3193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A45AC-24E0-45A1-90C3-7BF96C3FC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018E1-7CA3-4B5E-9683-554FDFC63E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95D32D-7150-4DF2-B992-A2B4F5605D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A88C6-E76A-4D92-ACA9-349BC0CE1C3F}" type="datetime1">
              <a:rPr lang="en-US" smtClean="0"/>
              <a:t>12/3/2024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D03F0C-FCA3-464C-B6ED-864DB51E7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C41006-DAE1-4326-B1AE-FD527A653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0313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73B84-BE32-464A-A765-975C21B5CF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923" y="952500"/>
            <a:ext cx="6678695" cy="3962398"/>
          </a:xfrm>
        </p:spPr>
        <p:txBody>
          <a:bodyPr anchor="t"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0145C2-97CF-4887-904A-8ADC80525A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43860" y="952501"/>
            <a:ext cx="3500440" cy="396239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524559-DA32-4398-A8EE-EED2469D63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0A890-512A-48CD-8F75-CC158B49FE8D}" type="datetime1">
              <a:rPr lang="en-US" smtClean="0"/>
              <a:t>12/3/2024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967BE1-F1AC-4732-B52E-1C7D63DEF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A13C03-DDF0-48C6-B1BF-D28875F82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931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6F411-42B3-4A17-BE7E-861BE7E7D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8E0603-F4C0-40AC-A53E-40449D53D7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48640" y="2029968"/>
            <a:ext cx="5281506" cy="41481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BC5634-2887-4182-A9BE-B382357D4F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57928" y="2029968"/>
            <a:ext cx="5281506" cy="41481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6B6E74-28E1-4684-B515-4265ED7B1E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932DB-9F63-4201-BD9E-B6E00B5300F4}" type="datetime1">
              <a:rPr lang="en-US" smtClean="0"/>
              <a:t>12/3/2024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D375EA-A8F8-485D-A82F-CD85D4C9E1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D9E4B0-F5E3-407F-A548-B616E7749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3705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82161A-7627-4D64-AF08-10D702AFE2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659" y="950976"/>
            <a:ext cx="10802729" cy="8817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3B6884-07D8-4CC4-BE99-516F1433BE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2918" y="1832772"/>
            <a:ext cx="5281507" cy="742638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13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82C638-B5A8-4F8C-85AE-33BEAF54C0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8640" y="2600531"/>
            <a:ext cx="5281507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0D1933-A703-4BDC-A697-728E899EED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57927" y="1832772"/>
            <a:ext cx="5283202" cy="742638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13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925DBD-4D51-4A2D-B1E4-6D094CD1E8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57927" y="2600531"/>
            <a:ext cx="5283202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62636E2-E26E-42F7-9E05-3F756C7D1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4E1E6-B910-4E01-BFA9-48E2E6D51699}" type="datetime1">
              <a:rPr lang="en-US" smtClean="0"/>
              <a:t>12/3/2024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F7281B-0E5C-421E-AFFE-775F57C5DD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E483462-E410-4DC7-AE53-27AABECFE6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0841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CFA68-31B5-48C5-929A-842FDF0FD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5A2600-419E-46E9-946F-FBDEDBA1D4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4E76C-7E75-4436-BDF6-9F651A7AF8BF}" type="datetime1">
              <a:rPr lang="en-US" smtClean="0"/>
              <a:t>12/3/2024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85F9A9-98FF-4653-A570-9F351A1AB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D44457-95F1-4B15-A647-B14F91F7A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8600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519EABA-1008-4E49-9184-3A946ECD71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B601B-116F-492F-BB99-653532C204F6}" type="datetime1">
              <a:rPr lang="en-US" smtClean="0"/>
              <a:t>12/3/2024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5C3BD0-269D-4127-B5F7-84B0D8A74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623447-C740-4495-93EC-7252B1B92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6794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D1155-71E7-4F0A-BB62-933743CF6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52500"/>
            <a:ext cx="4124084" cy="2362200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B6D44-5A1E-4176-8766-4B81E045D5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00700" y="952500"/>
            <a:ext cx="5934074" cy="490855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810EC6-11DD-4B5D-A2D2-4DCF73E583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48641" y="3429000"/>
            <a:ext cx="4124084" cy="24399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5DFCDF-666E-4DB4-A1C0-79D40A0070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DD4F18-92A7-423B-9A9B-9AE083596AB7}" type="datetime1">
              <a:rPr lang="en-US" smtClean="0"/>
              <a:t>12/3/2024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3A69AC-15E6-4B19-A59D-DBDBE923DB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79F0EE-74DE-4FEC-81E9-E40D53397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1631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A3CA4F-6508-4AD6-8367-A0288D888D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1" y="952500"/>
            <a:ext cx="4124084" cy="2397918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906BFCD-2F93-4D99-89EA-F0359FB782B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22119" y="987425"/>
            <a:ext cx="6022181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F4C1F7-1272-41C8-8C29-676316D02D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48641" y="3429000"/>
            <a:ext cx="4124084" cy="24399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CDD491-0FE6-4B42-AAA6-B698E46F1A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EC8E4-F769-4BA1-A045-491C41523120}" type="datetime1">
              <a:rPr lang="en-US" smtClean="0"/>
              <a:t>12/3/2024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58F83F-4E9F-4607-A69B-DFC932560A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324484-C6E4-4D8A-BDAB-09B1FBB43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1958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F90E843-90BA-4A7D-8F9F-FFE49387A6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39" y="950976"/>
            <a:ext cx="10995659" cy="10778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F7CA62-9B55-49B4-94B6-EAAF7D5AE0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8641" y="2028826"/>
            <a:ext cx="10995660" cy="40290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3CEA03-AAFA-4A69-A3DA-1DD0EF273F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88729" y="6449535"/>
            <a:ext cx="2983095" cy="308453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70717D93-81B1-4B62-BD3B-1AE2ECB95EBE}" type="datetime1">
              <a:rPr lang="en-US" smtClean="0"/>
              <a:t>12/3/2024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E97F43-1ECB-4FC2-863E-26CEE24A00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7924" y="17377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C7F9D8-4B2E-4871-B2AE-EFC06BE231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10710" y="6449535"/>
            <a:ext cx="932279" cy="308453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6CB39E08-E0E5-4B1A-8F7D-08FE7678A3B6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62919E4-C488-4107-9EF1-66152F848008}"/>
              </a:ext>
            </a:extLst>
          </p:cNvPr>
          <p:cNvCxnSpPr>
            <a:cxnSpLocks/>
          </p:cNvCxnSpPr>
          <p:nvPr/>
        </p:nvCxnSpPr>
        <p:spPr>
          <a:xfrm>
            <a:off x="643467" y="678719"/>
            <a:ext cx="1090506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BF79732-4088-424C-A653-4534E4389443}"/>
              </a:ext>
            </a:extLst>
          </p:cNvPr>
          <p:cNvCxnSpPr>
            <a:cxnSpLocks/>
          </p:cNvCxnSpPr>
          <p:nvPr/>
        </p:nvCxnSpPr>
        <p:spPr>
          <a:xfrm>
            <a:off x="643467" y="6309695"/>
            <a:ext cx="10905066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44457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3444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472B768-D6CA-45E8-B749-DE0F9D4831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Pipes over the sea">
            <a:extLst>
              <a:ext uri="{FF2B5EF4-FFF2-40B4-BE49-F238E27FC236}">
                <a16:creationId xmlns:a16="http://schemas.microsoft.com/office/drawing/2014/main" id="{E8B49339-3E8D-996B-34B1-7986DE69579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0192" b="4808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3F26D5C-77E9-4A8D-95F0-1635BAD12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4" y="-2"/>
            <a:ext cx="12191999" cy="4360983"/>
          </a:xfrm>
          <a:prstGeom prst="rect">
            <a:avLst/>
          </a:prstGeom>
          <a:gradFill flip="none" rotWithShape="1">
            <a:gsLst>
              <a:gs pos="3000">
                <a:srgbClr val="000000">
                  <a:alpha val="0"/>
                </a:srgbClr>
              </a:gs>
              <a:gs pos="61000">
                <a:srgbClr val="000000">
                  <a:alpha val="48000"/>
                </a:srgbClr>
              </a:gs>
              <a:gs pos="100000">
                <a:srgbClr val="000000">
                  <a:alpha val="58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52435D-FB77-375E-E8C5-95AA42C063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75535" y="714490"/>
            <a:ext cx="8772998" cy="730025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Framework Simulation Summary</a:t>
            </a:r>
            <a:endParaRPr lang="en-AE" dirty="0">
              <a:solidFill>
                <a:srgbClr val="FFFFFF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632DC5A-0728-490F-8655-6B43778270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3467" y="678719"/>
            <a:ext cx="10905066" cy="0"/>
          </a:xfrm>
          <a:prstGeom prst="line">
            <a:avLst/>
          </a:prstGeom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8BB1F6D-CF9C-422D-9324-C46415BB9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3467" y="6309695"/>
            <a:ext cx="10905066" cy="0"/>
          </a:xfrm>
          <a:prstGeom prst="line">
            <a:avLst/>
          </a:prstGeom>
          <a:ln w="63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01050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B8C7E2-E386-9BC5-9CF2-73C149F1C9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4E43A-04A5-4C9E-15CC-43B075995B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39" y="950976"/>
            <a:ext cx="10995659" cy="627959"/>
          </a:xfrm>
        </p:spPr>
        <p:txBody>
          <a:bodyPr/>
          <a:lstStyle/>
          <a:p>
            <a:r>
              <a:rPr lang="en-US" dirty="0"/>
              <a:t>Roof - Master Communication (Design View)</a:t>
            </a:r>
            <a:endParaRPr lang="en-A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B9FB7E-634E-B9B6-977F-0C13D6DE55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10</a:t>
            </a:fld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EC08843D-D731-1958-65E4-CC6962E161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085" y="1659461"/>
            <a:ext cx="10863213" cy="4045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282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570103-9986-60E0-4E69-07655B8F3A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3D1514-0231-D0C8-79C0-6445F2D903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11</a:t>
            </a:fld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640FA5D-9EF0-6200-D281-B4A7BE4E74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170" y="794573"/>
            <a:ext cx="10995659" cy="627959"/>
          </a:xfrm>
        </p:spPr>
        <p:txBody>
          <a:bodyPr/>
          <a:lstStyle/>
          <a:p>
            <a:r>
              <a:rPr lang="en-US" dirty="0"/>
              <a:t>Communication through the Layers</a:t>
            </a:r>
            <a:endParaRPr lang="en-AE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05FC356C-6758-57F9-5BAC-3BD741006F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3900" y="2014040"/>
            <a:ext cx="5921639" cy="2829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95C8F9-7F69-C78A-2BAA-BCBDDE1BED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8170" y="1414462"/>
            <a:ext cx="5205730" cy="4757737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Communication follows an approach similar to IP/TCP networking but with a different order </a:t>
            </a:r>
          </a:p>
          <a:p>
            <a:r>
              <a:rPr lang="en-US" dirty="0"/>
              <a:t>Data begins at the devices</a:t>
            </a:r>
          </a:p>
          <a:p>
            <a:r>
              <a:rPr lang="en-US" dirty="0"/>
              <a:t>uController reads them and pushes them upwards to the logical Node layer.</a:t>
            </a:r>
          </a:p>
          <a:p>
            <a:r>
              <a:rPr lang="en-US" dirty="0"/>
              <a:t>If communication is between nodes in the same zone, data is sent from slave node to master node using BLE</a:t>
            </a:r>
          </a:p>
          <a:p>
            <a:r>
              <a:rPr lang="en-US" dirty="0"/>
              <a:t>If communication is between different zones, the node layer pushes the data upwards to the Zone layer, which then sends the data to destination zone using </a:t>
            </a:r>
            <a:r>
              <a:rPr lang="en-US" dirty="0" err="1"/>
              <a:t>WiFi</a:t>
            </a:r>
            <a:endParaRPr lang="en-AE" dirty="0"/>
          </a:p>
        </p:txBody>
      </p:sp>
    </p:spTree>
    <p:extLst>
      <p:ext uri="{BB962C8B-B14F-4D97-AF65-F5344CB8AC3E}">
        <p14:creationId xmlns:p14="http://schemas.microsoft.com/office/powerpoint/2010/main" val="25618725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472B768-D6CA-45E8-B749-DE0F9D4831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Pipes over the sea">
            <a:extLst>
              <a:ext uri="{FF2B5EF4-FFF2-40B4-BE49-F238E27FC236}">
                <a16:creationId xmlns:a16="http://schemas.microsoft.com/office/drawing/2014/main" id="{E8B49339-3E8D-996B-34B1-7986DE69579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0192" b="4808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3F26D5C-77E9-4A8D-95F0-1635BAD12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4" y="-2"/>
            <a:ext cx="12191999" cy="4360983"/>
          </a:xfrm>
          <a:prstGeom prst="rect">
            <a:avLst/>
          </a:prstGeom>
          <a:gradFill flip="none" rotWithShape="1">
            <a:gsLst>
              <a:gs pos="3000">
                <a:srgbClr val="000000">
                  <a:alpha val="0"/>
                </a:srgbClr>
              </a:gs>
              <a:gs pos="61000">
                <a:srgbClr val="000000">
                  <a:alpha val="48000"/>
                </a:srgbClr>
              </a:gs>
              <a:gs pos="100000">
                <a:srgbClr val="000000">
                  <a:alpha val="58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632DC5A-0728-490F-8655-6B43778270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3467" y="678719"/>
            <a:ext cx="10905066" cy="0"/>
          </a:xfrm>
          <a:prstGeom prst="line">
            <a:avLst/>
          </a:prstGeom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8BB1F6D-CF9C-422D-9324-C46415BB9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3467" y="6309695"/>
            <a:ext cx="10905066" cy="0"/>
          </a:xfrm>
          <a:prstGeom prst="line">
            <a:avLst/>
          </a:prstGeom>
          <a:ln w="63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1">
            <a:extLst>
              <a:ext uri="{FF2B5EF4-FFF2-40B4-BE49-F238E27FC236}">
                <a16:creationId xmlns:a16="http://schemas.microsoft.com/office/drawing/2014/main" id="{8C43B5E3-26AE-D4F2-B258-78B84C746F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2938" y="739775"/>
            <a:ext cx="10905066" cy="72707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Simulated Scenarios</a:t>
            </a:r>
            <a:endParaRPr lang="en-AE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2494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C76E88-A39F-340B-7F60-7E80F90E56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3D2825-6D55-C0A2-B1A9-496354A3C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169" y="193127"/>
            <a:ext cx="10995659" cy="627959"/>
          </a:xfrm>
        </p:spPr>
        <p:txBody>
          <a:bodyPr/>
          <a:lstStyle/>
          <a:p>
            <a:r>
              <a:rPr lang="en-US" dirty="0"/>
              <a:t>Scenario 1 – Logs [DENIED]</a:t>
            </a:r>
            <a:endParaRPr lang="en-A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318596-E39B-F6B2-6FBF-8762EF611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13</a:t>
            </a:fld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21FA290E-B4A4-0C1A-E5B5-BB34ADC51D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0635" y="823912"/>
            <a:ext cx="9610725" cy="521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240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5FD652-A60A-1E19-09F3-32DE24B5C1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04EAD9-B180-5DC1-F449-12A362F08F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169" y="193127"/>
            <a:ext cx="10995659" cy="627959"/>
          </a:xfrm>
        </p:spPr>
        <p:txBody>
          <a:bodyPr/>
          <a:lstStyle/>
          <a:p>
            <a:r>
              <a:rPr lang="en-US" dirty="0"/>
              <a:t>Scenario 1 – Logs [ALLOWED]</a:t>
            </a:r>
            <a:endParaRPr lang="en-A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6842C7-1921-859A-767E-AB490E73B0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14</a:t>
            </a:fld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4B731FC5-169D-874A-57BF-4D74B1928F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3485" y="823912"/>
            <a:ext cx="9725025" cy="521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8448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91BE05-2456-773D-ECC4-AD6F9DDC00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1020B9-F8C1-8AFF-246D-A58DD02C91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169" y="193127"/>
            <a:ext cx="10995659" cy="627959"/>
          </a:xfrm>
        </p:spPr>
        <p:txBody>
          <a:bodyPr/>
          <a:lstStyle/>
          <a:p>
            <a:r>
              <a:rPr lang="en-US" dirty="0"/>
              <a:t>Scenario 2 – Logs [Not Wearing Hook]</a:t>
            </a:r>
            <a:endParaRPr lang="en-A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1D1628-D77D-3220-C27B-27FDEA0021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15</a:t>
            </a:fld>
            <a:endParaRPr lang="en-US"/>
          </a:p>
        </p:txBody>
      </p:sp>
      <p:pic>
        <p:nvPicPr>
          <p:cNvPr id="5" name="Picture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E74AD88B-8D6C-F872-6E34-5AD267F65D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6805" y="760620"/>
            <a:ext cx="8258389" cy="5464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282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685005-897C-77A5-A640-99145AD409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1477E5-2B14-CDA5-43BF-FF9020564D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169" y="193127"/>
            <a:ext cx="10995659" cy="627959"/>
          </a:xfrm>
        </p:spPr>
        <p:txBody>
          <a:bodyPr/>
          <a:lstStyle/>
          <a:p>
            <a:r>
              <a:rPr lang="en-US" dirty="0"/>
              <a:t>Scenario 3 – High Wind Speed</a:t>
            </a:r>
            <a:endParaRPr lang="en-A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049820-59ED-56B9-76B6-0F9FDA7B37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16</a:t>
            </a:fld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1F81A790-1DE8-32A8-6386-7B2800E466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0039" y="821086"/>
            <a:ext cx="8871921" cy="5327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7427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8ACCD6-7DEC-B9BF-E606-915FE94684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C1886C-65C5-D9E5-F79A-786ECBD1D0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170" y="261460"/>
            <a:ext cx="10995659" cy="442174"/>
          </a:xfrm>
        </p:spPr>
        <p:txBody>
          <a:bodyPr>
            <a:normAutofit fontScale="90000"/>
          </a:bodyPr>
          <a:lstStyle/>
          <a:p>
            <a:r>
              <a:rPr lang="en-US" sz="3100" dirty="0"/>
              <a:t>Scenario 4 – Communication between peripheral and master zones</a:t>
            </a:r>
            <a:endParaRPr lang="en-A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D6ACF1-13A4-C142-9CED-F07C3CA340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17</a:t>
            </a:fld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B6EEC222-690E-EAD6-3828-15E2867A0D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355" y="1692635"/>
            <a:ext cx="10751289" cy="3472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2241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D0C562A-DD5A-F888-0A9E-CFC1146845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348A12A-DC34-2B65-C0BC-C3FF56438F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Pipes over the sea">
            <a:extLst>
              <a:ext uri="{FF2B5EF4-FFF2-40B4-BE49-F238E27FC236}">
                <a16:creationId xmlns:a16="http://schemas.microsoft.com/office/drawing/2014/main" id="{C7BBF7B6-7D19-C060-B158-A650ADB5047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0192" b="4808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C27AE1D-DA63-16D7-F32C-8A4B015C2F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4" y="-2"/>
            <a:ext cx="12191999" cy="4360983"/>
          </a:xfrm>
          <a:prstGeom prst="rect">
            <a:avLst/>
          </a:prstGeom>
          <a:gradFill flip="none" rotWithShape="1">
            <a:gsLst>
              <a:gs pos="3000">
                <a:srgbClr val="000000">
                  <a:alpha val="0"/>
                </a:srgbClr>
              </a:gs>
              <a:gs pos="61000">
                <a:srgbClr val="000000">
                  <a:alpha val="48000"/>
                </a:srgbClr>
              </a:gs>
              <a:gs pos="100000">
                <a:srgbClr val="000000">
                  <a:alpha val="58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D2F1707-9194-484A-3F80-E79B96FA9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3467" y="678719"/>
            <a:ext cx="10905066" cy="0"/>
          </a:xfrm>
          <a:prstGeom prst="line">
            <a:avLst/>
          </a:prstGeom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83FAEBF-141D-0B6D-DA97-967B2A9C66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3467" y="6309695"/>
            <a:ext cx="10905066" cy="0"/>
          </a:xfrm>
          <a:prstGeom prst="line">
            <a:avLst/>
          </a:prstGeom>
          <a:ln w="63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1">
            <a:extLst>
              <a:ext uri="{FF2B5EF4-FFF2-40B4-BE49-F238E27FC236}">
                <a16:creationId xmlns:a16="http://schemas.microsoft.com/office/drawing/2014/main" id="{EB693E5B-77F5-ABCE-442A-94450F7A96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2938" y="739775"/>
            <a:ext cx="10905066" cy="72707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Analysis</a:t>
            </a:r>
            <a:endParaRPr lang="en-AE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5127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55D424-51F2-DDDF-A458-5C4488EB49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587816-BCD1-0C8A-0865-D4BCBCFD7B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489" y="182125"/>
            <a:ext cx="10995659" cy="627959"/>
          </a:xfrm>
        </p:spPr>
        <p:txBody>
          <a:bodyPr/>
          <a:lstStyle/>
          <a:p>
            <a:r>
              <a:rPr lang="en-US" dirty="0"/>
              <a:t>Latency between Slave Nodes and Master Node</a:t>
            </a:r>
            <a:endParaRPr lang="en-A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DB885E-C809-F69B-7F76-D58388FC7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19</a:t>
            </a:fld>
            <a:endParaRPr lang="en-US"/>
          </a:p>
        </p:txBody>
      </p:sp>
      <p:pic>
        <p:nvPicPr>
          <p:cNvPr id="8" name="Picture 7" descr="A graph with different colored lines&#10;&#10;Description automatically generated">
            <a:extLst>
              <a:ext uri="{FF2B5EF4-FFF2-40B4-BE49-F238E27FC236}">
                <a16:creationId xmlns:a16="http://schemas.microsoft.com/office/drawing/2014/main" id="{94E89172-0B35-B5F4-CD84-1F4F878D55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6549" y="915690"/>
            <a:ext cx="8025538" cy="5332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2760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E47C4-4AF2-7D4F-6E82-FD20E92CCE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39" y="950976"/>
            <a:ext cx="10995659" cy="627959"/>
          </a:xfrm>
        </p:spPr>
        <p:txBody>
          <a:bodyPr/>
          <a:lstStyle/>
          <a:p>
            <a:r>
              <a:rPr lang="en-US" dirty="0"/>
              <a:t>Table of Contents</a:t>
            </a:r>
            <a:endParaRPr lang="en-A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1962ED-6787-1DA1-8F00-C20302B2A1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639" y="1720373"/>
            <a:ext cx="10995660" cy="4029074"/>
          </a:xfrm>
        </p:spPr>
        <p:txBody>
          <a:bodyPr/>
          <a:lstStyle/>
          <a:p>
            <a:r>
              <a:rPr lang="en-US" dirty="0"/>
              <a:t>General Architecture</a:t>
            </a:r>
          </a:p>
          <a:p>
            <a:r>
              <a:rPr lang="en-US" dirty="0"/>
              <a:t>Simulated Scenarios: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Scenario 1: Worker attempting to enter a zone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Scenario 2: A worker is not wearing the safety hook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Scenario 3: Wind speed fluctuates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Scenario 4: Communication between peripheral and master zones</a:t>
            </a:r>
          </a:p>
          <a:p>
            <a:r>
              <a:rPr lang="en-US" dirty="0"/>
              <a:t>Analysis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A1F756-BF0E-5DDB-8EA0-43747C82A4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7220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662249-87ED-6D54-C92C-FD21674150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E4EED-985B-1067-F16D-4E134988AB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39" y="950976"/>
            <a:ext cx="10995659" cy="627959"/>
          </a:xfrm>
        </p:spPr>
        <p:txBody>
          <a:bodyPr>
            <a:normAutofit/>
          </a:bodyPr>
          <a:lstStyle/>
          <a:p>
            <a:r>
              <a:rPr lang="en-US" dirty="0"/>
              <a:t>Latency between Slave Zone and Master Zone</a:t>
            </a:r>
            <a:endParaRPr lang="en-A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B976A1-29A6-EE53-51F2-7DF381228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20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75D609F-8C5C-6F2D-E727-BAADF9B912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5250" y="1578935"/>
            <a:ext cx="9485460" cy="4722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4632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472B768-D6CA-45E8-B749-DE0F9D4831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Pipes over the sea">
            <a:extLst>
              <a:ext uri="{FF2B5EF4-FFF2-40B4-BE49-F238E27FC236}">
                <a16:creationId xmlns:a16="http://schemas.microsoft.com/office/drawing/2014/main" id="{E8B49339-3E8D-996B-34B1-7986DE69579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0192" b="4808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3F26D5C-77E9-4A8D-95F0-1635BAD12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4" y="-2"/>
            <a:ext cx="12191999" cy="4360983"/>
          </a:xfrm>
          <a:prstGeom prst="rect">
            <a:avLst/>
          </a:prstGeom>
          <a:gradFill flip="none" rotWithShape="1">
            <a:gsLst>
              <a:gs pos="3000">
                <a:srgbClr val="000000">
                  <a:alpha val="0"/>
                </a:srgbClr>
              </a:gs>
              <a:gs pos="61000">
                <a:srgbClr val="000000">
                  <a:alpha val="48000"/>
                </a:srgbClr>
              </a:gs>
              <a:gs pos="100000">
                <a:srgbClr val="000000">
                  <a:alpha val="58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52435D-FB77-375E-E8C5-95AA42C063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7" y="739849"/>
            <a:ext cx="7001342" cy="72744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General Architecture</a:t>
            </a:r>
            <a:endParaRPr lang="en-AE" dirty="0">
              <a:solidFill>
                <a:srgbClr val="FFFFFF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632DC5A-0728-490F-8655-6B43778270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3467" y="678719"/>
            <a:ext cx="10905066" cy="0"/>
          </a:xfrm>
          <a:prstGeom prst="line">
            <a:avLst/>
          </a:prstGeom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8BB1F6D-CF9C-422D-9324-C46415BB9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3467" y="6309695"/>
            <a:ext cx="10905066" cy="0"/>
          </a:xfrm>
          <a:prstGeom prst="line">
            <a:avLst/>
          </a:prstGeom>
          <a:ln w="63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9188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69FDBD-FBB5-B143-4BC6-406EA90871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9E1607-D72A-C1E0-03DF-5A588F2C7B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39" y="950976"/>
            <a:ext cx="10995659" cy="627959"/>
          </a:xfrm>
        </p:spPr>
        <p:txBody>
          <a:bodyPr/>
          <a:lstStyle/>
          <a:p>
            <a:r>
              <a:rPr lang="en-US" dirty="0"/>
              <a:t>Site Layout</a:t>
            </a:r>
            <a:endParaRPr lang="en-A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011C90-577E-0D31-8FC8-7BEADDE419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4</a:t>
            </a:fld>
            <a:endParaRPr lang="en-US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7ADB905A-158D-9893-3C68-096B45748E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8246" y="1287362"/>
            <a:ext cx="6235508" cy="4619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74560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E5B9DC-8995-B8C7-8C5D-A6476D4DCC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A83B6E-2C06-590D-F9AB-30BC95C77B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39" y="950976"/>
            <a:ext cx="10995659" cy="627959"/>
          </a:xfrm>
        </p:spPr>
        <p:txBody>
          <a:bodyPr/>
          <a:lstStyle/>
          <a:p>
            <a:r>
              <a:rPr lang="en-US" dirty="0"/>
              <a:t>Slave Zone Implementation</a:t>
            </a:r>
            <a:endParaRPr lang="en-A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AC0E1D-908C-955E-2E9B-F6A9000379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5</a:t>
            </a:fld>
            <a:endParaRPr lang="en-US"/>
          </a:p>
        </p:txBody>
      </p:sp>
      <p:pic>
        <p:nvPicPr>
          <p:cNvPr id="3082" name="Picture 10">
            <a:extLst>
              <a:ext uri="{FF2B5EF4-FFF2-40B4-BE49-F238E27FC236}">
                <a16:creationId xmlns:a16="http://schemas.microsoft.com/office/drawing/2014/main" id="{6B3A7D60-3E8E-078B-B72D-66E05D2BC5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2" y="1214684"/>
            <a:ext cx="10934700" cy="5014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72579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A88737-BAB7-D056-70BE-759EC447AB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1E302-84CA-A8D4-4DCA-E976928904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39" y="950976"/>
            <a:ext cx="10995659" cy="627959"/>
          </a:xfrm>
        </p:spPr>
        <p:txBody>
          <a:bodyPr/>
          <a:lstStyle/>
          <a:p>
            <a:r>
              <a:rPr lang="en-US" dirty="0"/>
              <a:t>Master Zone Implementation</a:t>
            </a:r>
            <a:endParaRPr lang="en-A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873467-5547-446B-2253-8D72E7667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6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38E80D0-B236-B3EE-9F59-5443A52340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346" y="1716015"/>
            <a:ext cx="10191307" cy="3982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95056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B2620A-2B6E-2EB4-9E56-06B1CE05B2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95A26C-7DCE-BEB0-70A1-7DA7A52CDC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7</a:t>
            </a:fld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150C69C3-B436-64E2-81C4-1D80D77743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170" y="794573"/>
            <a:ext cx="10995659" cy="627959"/>
          </a:xfrm>
        </p:spPr>
        <p:txBody>
          <a:bodyPr/>
          <a:lstStyle/>
          <a:p>
            <a:r>
              <a:rPr lang="en-US" dirty="0"/>
              <a:t>Hierarchical View of Layers (Example)</a:t>
            </a:r>
            <a:endParaRPr lang="en-AE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645C691-A89E-BD0B-36E6-EA2CE41AF5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8170" y="1895844"/>
            <a:ext cx="5655311" cy="3552456"/>
          </a:xfrm>
        </p:spPr>
        <p:txBody>
          <a:bodyPr>
            <a:normAutofit/>
          </a:bodyPr>
          <a:lstStyle/>
          <a:p>
            <a:r>
              <a:rPr lang="en-US" dirty="0"/>
              <a:t>Ultrasound sensor is a low power device</a:t>
            </a:r>
          </a:p>
          <a:p>
            <a:r>
              <a:rPr lang="en-US" dirty="0"/>
              <a:t>Sensor is directly connected to a uController, which reads and sets fields in the device</a:t>
            </a:r>
          </a:p>
          <a:p>
            <a:r>
              <a:rPr lang="en-US" dirty="0"/>
              <a:t>Both ultrasound and uController represent real-life physical objects</a:t>
            </a:r>
          </a:p>
          <a:p>
            <a:r>
              <a:rPr lang="en-US" dirty="0"/>
              <a:t>Relay acts an interface between the controller and the device in case it’s a high-power device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6FA1843F-9045-EA31-D1D7-69CA04FC05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0910" y="1796391"/>
            <a:ext cx="5212079" cy="3598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75499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AADABE-4D79-33F7-C043-0DA79E5C0A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BF3701-2F2A-98BD-53C0-B2F627730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8</a:t>
            </a:fld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B5E21E0A-B626-CFE1-C632-536618FB3A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170" y="794573"/>
            <a:ext cx="10995659" cy="627959"/>
          </a:xfrm>
        </p:spPr>
        <p:txBody>
          <a:bodyPr/>
          <a:lstStyle/>
          <a:p>
            <a:r>
              <a:rPr lang="en-US" dirty="0"/>
              <a:t>Hierarchical View of Layers (Example) - Continued</a:t>
            </a:r>
            <a:endParaRPr lang="en-AE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FBE1A30-B9C8-FC1A-1EEC-DCE1AFF328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8170" y="1324344"/>
            <a:ext cx="5655311" cy="4981206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Node is a container for the controller and its connected devices </a:t>
            </a:r>
          </a:p>
          <a:p>
            <a:r>
              <a:rPr lang="en-US" dirty="0"/>
              <a:t>Acts a single sensing or actuation unit</a:t>
            </a:r>
          </a:p>
          <a:p>
            <a:r>
              <a:rPr lang="en-US" dirty="0"/>
              <a:t>Does not represent a physical object but serves as a logical layer above uController.</a:t>
            </a:r>
          </a:p>
          <a:p>
            <a:r>
              <a:rPr lang="en-US" dirty="0"/>
              <a:t>This layer makes it easier to group together devices and a uController performing a single function into a single entity.</a:t>
            </a:r>
          </a:p>
          <a:p>
            <a:r>
              <a:rPr lang="en-US" dirty="0"/>
              <a:t>In this example, a uController connected to an ultrasound sensor is an “ultrasound slave node”</a:t>
            </a:r>
          </a:p>
          <a:p>
            <a:r>
              <a:rPr lang="en-US" dirty="0"/>
              <a:t>This node can then be replicated to simulate multiple instances of a uController connected to an ultrasound sensor on a construction site</a:t>
            </a:r>
          </a:p>
          <a:p>
            <a:endParaRPr lang="en-US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C624BFCC-DBD8-B597-60E2-60D54DA59A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0910" y="1796391"/>
            <a:ext cx="5212079" cy="3598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8927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90C50E-E3E3-DCEA-77FB-4753711AC0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4DB6E9-3D42-000B-93B3-76820EACD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9</a:t>
            </a:fld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359BBA85-93B8-6EF5-17E3-1CDD35EC53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170" y="794573"/>
            <a:ext cx="10995659" cy="627959"/>
          </a:xfrm>
        </p:spPr>
        <p:txBody>
          <a:bodyPr/>
          <a:lstStyle/>
          <a:p>
            <a:r>
              <a:rPr lang="en-US" dirty="0"/>
              <a:t>Hierarchical View of Layers (Example) - Continued</a:t>
            </a:r>
            <a:endParaRPr lang="en-AE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2371A25-C2F4-294B-6E5A-A350F1B09B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8170" y="1895844"/>
            <a:ext cx="5655311" cy="4441456"/>
          </a:xfrm>
        </p:spPr>
        <p:txBody>
          <a:bodyPr>
            <a:normAutofit/>
          </a:bodyPr>
          <a:lstStyle/>
          <a:p>
            <a:r>
              <a:rPr lang="en-US" dirty="0"/>
              <a:t>Zone is a is a container for a set of nodes</a:t>
            </a:r>
          </a:p>
          <a:p>
            <a:r>
              <a:rPr lang="en-US" dirty="0"/>
              <a:t>Represents a region on a construction site</a:t>
            </a:r>
          </a:p>
          <a:p>
            <a:r>
              <a:rPr lang="en-US" dirty="0"/>
              <a:t>Also serves as a logical layer above node to handle communication between zones</a:t>
            </a:r>
          </a:p>
          <a:p>
            <a:r>
              <a:rPr lang="en-US" dirty="0"/>
              <a:t>This layer makes it easier to group together nodes operating and controlling a certain region on a construction site into a single entity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0956F710-F845-C22E-4F82-8E285D8AB0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0910" y="1796391"/>
            <a:ext cx="5212079" cy="3598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7297060"/>
      </p:ext>
    </p:extLst>
  </p:cSld>
  <p:clrMapOvr>
    <a:masterClrMapping/>
  </p:clrMapOvr>
</p:sld>
</file>

<file path=ppt/theme/theme1.xml><?xml version="1.0" encoding="utf-8"?>
<a:theme xmlns:a="http://schemas.openxmlformats.org/drawingml/2006/main" name="TribuneVTI">
  <a:themeElements>
    <a:clrScheme name="AnalogousFromDarkSeedLeftStep">
      <a:dk1>
        <a:srgbClr val="000000"/>
      </a:dk1>
      <a:lt1>
        <a:srgbClr val="FFFFFF"/>
      </a:lt1>
      <a:dk2>
        <a:srgbClr val="30201B"/>
      </a:dk2>
      <a:lt2>
        <a:srgbClr val="F2F0F3"/>
      </a:lt2>
      <a:accent1>
        <a:srgbClr val="7CAD44"/>
      </a:accent1>
      <a:accent2>
        <a:srgbClr val="A1A737"/>
      </a:accent2>
      <a:accent3>
        <a:srgbClr val="C3984D"/>
      </a:accent3>
      <a:accent4>
        <a:srgbClr val="B1553B"/>
      </a:accent4>
      <a:accent5>
        <a:srgbClr val="C34D64"/>
      </a:accent5>
      <a:accent6>
        <a:srgbClr val="B13B83"/>
      </a:accent6>
      <a:hlink>
        <a:srgbClr val="C04347"/>
      </a:hlink>
      <a:folHlink>
        <a:srgbClr val="7F7F7F"/>
      </a:folHlink>
    </a:clrScheme>
    <a:fontScheme name="Amasis-Univers">
      <a:majorFont>
        <a:latin typeface="Amasis MT Pro Medium"/>
        <a:ea typeface=""/>
        <a:cs typeface=""/>
      </a:majorFont>
      <a:minorFont>
        <a:latin typeface="Univer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ribuneVTI" id="{4D84C650-59FC-4F6B-ADA6-B11C508FF6CE}" vid="{0E07EAE6-ACBC-4250-8522-FC108A45043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3103</TotalTime>
  <Words>447</Words>
  <Application>Microsoft Office PowerPoint</Application>
  <PresentationFormat>Widescreen</PresentationFormat>
  <Paragraphs>66</Paragraphs>
  <Slides>20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Amasis MT Pro Medium</vt:lpstr>
      <vt:lpstr>Aptos</vt:lpstr>
      <vt:lpstr>Arial</vt:lpstr>
      <vt:lpstr>Univers Light</vt:lpstr>
      <vt:lpstr>Wingdings</vt:lpstr>
      <vt:lpstr>TribuneVTI</vt:lpstr>
      <vt:lpstr>Framework Simulation Summary</vt:lpstr>
      <vt:lpstr>Table of Contents</vt:lpstr>
      <vt:lpstr>General Architecture</vt:lpstr>
      <vt:lpstr>Site Layout</vt:lpstr>
      <vt:lpstr>Slave Zone Implementation</vt:lpstr>
      <vt:lpstr>Master Zone Implementation</vt:lpstr>
      <vt:lpstr>Hierarchical View of Layers (Example)</vt:lpstr>
      <vt:lpstr>Hierarchical View of Layers (Example) - Continued</vt:lpstr>
      <vt:lpstr>Hierarchical View of Layers (Example) - Continued</vt:lpstr>
      <vt:lpstr>Roof - Master Communication (Design View)</vt:lpstr>
      <vt:lpstr>Communication through the Layers</vt:lpstr>
      <vt:lpstr>Simulated Scenarios</vt:lpstr>
      <vt:lpstr>Scenario 1 – Logs [DENIED]</vt:lpstr>
      <vt:lpstr>Scenario 1 – Logs [ALLOWED]</vt:lpstr>
      <vt:lpstr>Scenario 2 – Logs [Not Wearing Hook]</vt:lpstr>
      <vt:lpstr>Scenario 3 – High Wind Speed</vt:lpstr>
      <vt:lpstr>Scenario 4 – Communication between peripheral and master zones</vt:lpstr>
      <vt:lpstr>Analysis</vt:lpstr>
      <vt:lpstr>Latency between Slave Nodes and Master Node</vt:lpstr>
      <vt:lpstr>Latency between Slave Zone and Master Zone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Omar Farrag</dc:creator>
  <cp:lastModifiedBy>Omar Farrag</cp:lastModifiedBy>
  <cp:revision>212</cp:revision>
  <dcterms:created xsi:type="dcterms:W3CDTF">2024-07-28T12:06:18Z</dcterms:created>
  <dcterms:modified xsi:type="dcterms:W3CDTF">2024-12-03T16:11:42Z</dcterms:modified>
</cp:coreProperties>
</file>